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314" r:id="rId3"/>
    <p:sldId id="261" r:id="rId4"/>
    <p:sldId id="297" r:id="rId5"/>
    <p:sldId id="298" r:id="rId6"/>
    <p:sldId id="288" r:id="rId7"/>
    <p:sldId id="300" r:id="rId8"/>
    <p:sldId id="299" r:id="rId9"/>
    <p:sldId id="302" r:id="rId10"/>
    <p:sldId id="303" r:id="rId11"/>
    <p:sldId id="259" r:id="rId12"/>
    <p:sldId id="304" r:id="rId13"/>
    <p:sldId id="306" r:id="rId14"/>
    <p:sldId id="285" r:id="rId15"/>
    <p:sldId id="305" r:id="rId16"/>
    <p:sldId id="307" r:id="rId17"/>
    <p:sldId id="292" r:id="rId18"/>
    <p:sldId id="286" r:id="rId19"/>
    <p:sldId id="295" r:id="rId20"/>
    <p:sldId id="294" r:id="rId21"/>
    <p:sldId id="257" r:id="rId22"/>
    <p:sldId id="258" r:id="rId23"/>
    <p:sldId id="26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33"/>
    <p:restoredTop sz="94694"/>
  </p:normalViewPr>
  <p:slideViewPr>
    <p:cSldViewPr snapToGrid="0">
      <p:cViewPr varScale="1">
        <p:scale>
          <a:sx n="121" d="100"/>
          <a:sy n="121" d="100"/>
        </p:scale>
        <p:origin x="5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9T13:17:48.4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4219 6135 24575,'-22'0'0,"4"0"0,6 0 0,3 2 0,-4-2 0,3 4 0,-6-1 0,2 4 0,-3 1 0,3 2 0,-3 1 0,1 5 0,-5 2 0,-3 6 0,-2 6 0,7-8 0,3 0 0,8-5 0,6-4 0,-1 4 0,3 0 0,0 0 0,0 0 0,0 7 0,0-5 0,0 11 0,0-11 0,2 1 0,1-8 0,7-2 0,-3-2 0,4 1 0,-3-4 0,-1 1 0,2-1 0,0-3 0,4 3 0,0-5 0,4 3 0,1-3 0,-1 0 0,0 3 0,0-3 0,-4 5 0,3-2 0,-2-1 0,-1 1 0,10-10 0,-8 0 0,9-7 0,-4-3 0,-2 7 0,2-6 0,-3 12 0,-4-3 0,0 4 0,-4-3 0,0 1 0,0-4 0,0 2 0,-2-2 0,2-4 0,-3 0 0,0-11 0,0-1 0,-5-7 0,2 6 0,-3 3 0,-2 9 0,0 2 0,-3 3 0,-1-1 0,-1 1 0,-2 2 0,0-1 0,0 3 0,1-4 0,2 2 0,1-2 0,3 0 0,-4 0 0,1 2 0,-14 6 0,3 3 0,-7 4 0,6 0 0,3-1 0,1-2 0,8-1 0,1-2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4T13:08:00.598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6095 4370 11221,'-19'0'1709,"-1"-9"-1260,9 7-179,2 2 0,1-15 180,5 19-180,-5-12-1,-1 10 1,-2 6-180,-8-8 0,-1-8 0,9 14 180,-6-12-180,6 23-90,-9-15 0,1 7 180,-1 0-180,0-7 90,1-2-90,-1 6 0,9 5 0,-6-6 0,15 10 0,-7-6 0,0-5-90,7 22 90,-7-15 0,9 9 90,0-1-180,0 1 90,0-1 0,0 1 0,9 0 0,2-9 0,9 6 0,-1-15 0,10 7-180,-8 0 270,16-7 0,-6 6-90,8-8 0,9 0 0,-15 0 0,13 0 90,-25 0-90,16 0 0,-15 0-90,15 0 180,-6-8-90,-1-3-90,7-9 180,-15 1-90,6-1 0,-8 9 0,-9-6 90,6 15-90,-15-16 90,7 7-90,-9-8 90,0-1-90,0 0 180,0 1-90,-9 8-1,-2-6 271,-17 6-270,6-9 90,-24 0-180,14 9-45,4 6 0,-1 2-1214,-12 3-1890,12-1 1,1 2 3148,-13 7 0,10-5 0,14 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9T13:22:59.9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25242 14607 8191,'-6'-2'0,"5"-4"5063,1 3-5063,11-4 2818,9 1-2818,5-1 0,6-2 0,4 0 0,-3 1 0,2-1 0,0-1 0,3-1 0,4 0 0,5-1 0,3 0 0,2-1 0,-2 2 214,-8 1 0,-1 1 0,0 0 1,2 1-215,2-1 0,2-1 0,2 1 0,-2 0 0,-3 3 1074,7 2 0,-2 2 0,-2 1-1074,-2-1 0,-2 0 0,0 2 0,-4 1 0,0 1 0,-1 0 0,10 1 0,-1-1 0,-6-2 0,-3 1 0,10 9 0,-21-5 1078,-14 3-1078,-2 2 3346,4-4-3346,-1-1 0,0 0 0,-4-3 0,3 3 0,15 6 0,2 6 0,10 1 0,-2 9 0,-2-4 0,-7-3 0,-2-1 0,-20-13 0,0-1 0,-10-5 0</inkml:trace>
  <inkml:trace contextRef="#ctx0" brushRef="#br0" timeOffset="20851">7892 8533 8191,'-26'7'0,"6"1"5063,9 3-5063,3 17 2818,17 2-2818,11 4 0,31-21 0,-21-6 0,4-11 0</inkml:trace>
  <inkml:trace contextRef="#ctx0" brushRef="#br0" timeOffset="21306">8408 8307 8191,'-31'-3'0,"1"1"0,-19 8 4897,2 8-4897,12 14 0,10 13 2839,12 2-2839,13-14 1739,9-5-1739,27-39 0,0-17 0,-9 8 0,1-2 3361,-6 3 0,-1 5-3361,8 7 187,-13 22-187,-9 27 0,-7 2 0,0-6 0,4-10 0,4-21 0,16-25 0,13-13 0,-16 9 0,0 1 0,1 5 0,-1 3 0,8-6 0,-9 21 0,-9 13 0,-3 3 0,1-1 0,2-4 0,5-11 0,-7 1 0,-1-4 0</inkml:trace>
  <inkml:trace contextRef="#ctx0" brushRef="#br0" timeOffset="21720">8805 8192 8191,'-8'-7'0,"-6"17"5063,-10 17-5063,5 16 0,8-10 2818,15-5-2818,21-23 1719,2-8-1719,8-14 6784,-2-9-6784,-6-6 0,-5 7 0,-9 12 0,-11 17 0,-2 10 0,2-1 0,2-4 0,30-25 0,-12 1 0,3-3 0,0 1 0,4 0 0,-1 3 0,-7 18 0,-10 6 0,-3 3 0,-3 0 0,8-19 0,4-9 0,6-10 0,-1-2 0,-1 2 0,10-12 0</inkml:trace>
  <inkml:trace contextRef="#ctx0" brushRef="#br0" timeOffset="22311">8487 9120 24575,'-7'-1'0,"0"5"0,1 16 0,2 6 0,6-1 0,7-7 0,18-18 0,7-12 0,13-11 0,-5-10 0,-5 0 0,-13-2 0,-19 36 0,0 4 0,-2 30 0,17-11 0,15-16 0,-2-9 0,8-18 0,-22 9 0,-3-2 0</inkml:trace>
  <inkml:trace contextRef="#ctx0" brushRef="#br0" timeOffset="22480">8899 8722 24575,'1'19'0,"-7"30"0,7-15 0,0 3 0,-1 12 0,1 2 0,1-7 0,1-2 0,2-3 0,1-3 0,5 4 0,1-23 0,-5-11 0,1-11 0</inkml:trace>
  <inkml:trace contextRef="#ctx0" brushRef="#br0" timeOffset="22636">9052 8736 8191,'2'10'0,"4"15"5063,5 22-5063,-6-16 0,1 1 0,2-3 0,-1-2 0,0 15 0,1-23 0,-5-14 0,1-1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24T13:11:27.493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2352 9975 11311,'28'0'2878,"12"0"-2653,-12-3 0,2-2 134,12-4 1,4-2-589,-11 2 1,1-1-1,2-1 379,8-5 0,4-1 0,0 2-863,2 0 1,1 2 0,1-1 757,-13 2 0,1 0 0,1-1 0,-2 2 14,12 0 1,0 1 0,-2 1-124,-7-1 0,-1 0 0,-2 2 109,14-3 0,-3 2-135,-11 4 0,-4-1-270,13-11-3792,-4 14 4152,-24-14 0,-3 15 0,-10-7 0</inkml:trace>
  <inkml:trace contextRef="#ctx0" brushRef="#br0" timeOffset="853">6938 9799 10321,'-20'-9'5397,"1"7"-4318,-1-15 1,9 14-181,20-5-269,22 8-450,-4 0 0,5 0-90,14 0 0,3 0-436,-13 0 0,1 0 0,2 0 376,8 0 0,2 0 0,1 0-30,-4-3 0,0 0 0,1 0 0,4 2 0,2 1 0,-2-1-481,-7-2 1,-1 0-1,0 0 391,3 2 0,0 2 0,-3-1-1079,9 0 0,-4 0-3747,-3 0 1,-3 0 4480,-10 0 0,-5 0 0,3 0 0,-12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9T13:26:37.6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24552 9692 24575,'-11'-4'0,"2"19"0,16 15 0,6 4 0,7 17 0,-7-17 0,3-7 0,24-14 0,-11-24 0,14-19 0,-18-2 0,-10-8 0,-16 18 0,-4 7 0,1 11 0</inkml:trace>
  <inkml:trace contextRef="#ctx0" brushRef="#br0" timeOffset="225">24586 9883 8191,'0'-5'0,"6"-22"1344,1-4 1,0-7-1345,0 3 0,-1-3 0,1-3 0,3-9 0,1-4 0,-1-2 0,-4 5 0,-1-2 0,-1-3 0,1 0-210,1 7 0,0-2 0,0 0 0,0-2 0,2 0 210,-2 2 0,1-2 0,0 0 0,1-1 0,1 0 0,2 1 83,-1 5 0,2 1 1,0-1-1,1 1 1,1-1-1,0 1 0,1 0-83,0 1 0,-1-1 0,2 0 0,0 1 0,1 0 0,0 1 0,2 1 0,4-6 0,1 2 0,1 0 0,1 1 0,0 2 0,0 0 0,1-4 0,0 2 0,1 1 0,-1 1 0,2 2 0,-2 3 0,1 2 0,1 1 0,-1 1 0,-2 1-31,2-3 1,-1 2-1,-2 1 1,0 2 30,1-1 0,-2 2 0,-2 3 0,-2 3 0,-5 4 0,-2 1 0</inkml:trace>
  <inkml:trace contextRef="#ctx0" brushRef="#br0" timeOffset="1324">24385 10018 8191,'-10'-24'0,"-5"2"5063,3 2-5063,-1 4 2818,6 13-2818,12 2 1719,13 16-1719,7-1 0,5 4 0,9 8 0,3 5 1914,-10-6 0,1 2 0,0 1-1914,4 3 0,0 0 0,0 1-1079,-3 1 0,-1 1 0,1-2 1079,-2-1 0,2-2 0,-2-1 0,9 7 0,-2-5-1,-9-10 1,-2-5-1,3-1 1,-17-14-1</inkml:trace>
  <inkml:trace contextRef="#ctx0" brushRef="#br0" timeOffset="1566">24949 9677 24575,'-36'8'0,"3"-3"0,7 9 0,-11 25 0,10-7 0,-1 6 0,2-1 0,-1 5 0,0 2-2458,4-6 0,1 2 1,-1 2-1,-1 0 2368,2-4 0,0 2 1,-2 0-1,2 1 0,0 1 90,2 1 0,0 2 0,0 0 0,2 0 0,0-2 0,-2 4 0,1 0 0,0-3 0,3-1 0,1-2 0,2-2 0,3-5 0,-1 20 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54315-EEF0-E841-A3BC-1D2B6E439E66}" type="datetimeFigureOut">
              <a:rPr lang="en-US" smtClean="0"/>
              <a:t>1/1/26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7D43D-4892-0C49-BFA9-964314877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54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36F765-C051-474B-9102-70A5F3715D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408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80,000 to 400,000 proteins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36F765-C051-474B-9102-70A5F3715D3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75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58AF5-5398-53E2-7065-7CF70FDC8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D2D964-C394-532F-5700-8D851C7C0A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38473-8CAA-3D22-B353-CF9C29ECE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E1789-E3A1-B618-611D-8ECFF8DC7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0EE01-5651-3FAC-DB54-A3050498D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4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CDCD-3A61-43AD-E496-5A5161955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9A982D-426D-C222-3D34-77F8FC32F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8B21B-9763-177B-0E73-1A98F4DC2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1FFF5-AD16-8053-0E50-3694892A4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19790-2897-8D32-328B-FE71C4C43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244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250484-4E36-B2A7-BCB1-FA0FDACE5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D8A687-C47D-3C65-EB74-1DF2AD2FF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5DCD3-F961-341B-6001-88E45D778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183F0-283C-30BC-62A6-FDD6131F2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8F0F9-3FF4-849F-5F35-256BDE3D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94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B1DFC-403D-5D37-50F1-79FFD0802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E7294-4DEF-2CAC-51AA-A2FBE32AA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327AE-8D50-273D-7FCE-BB494B204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815AF-DFCC-133E-8C98-45C90E9B5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09B59-E743-8071-87D2-FE39BB1F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65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F2693-D5CE-009D-2829-7ED3FF436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9FB9C-1CFF-915F-EB7D-5CB1340DEB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F9AE7-9AE0-96FD-70A9-D3859D3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3BBCF-BEF3-43D4-38FD-E97020BB7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AC0C0-C157-7677-9488-716F4368E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73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432E8-455D-D2A5-9318-81FB857B7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0679A-BB15-F622-FBD8-C8AA40F5C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736D8-8894-86AC-DD5F-77130D8DEE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58317-DF3F-676D-8952-E43E2AEA9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45153-51ED-B84D-B739-18AA0CEBE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1E8ED-E1F1-7A3E-CA61-9C4D934C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46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25CCF-29B6-08DD-0130-91FA9D5F1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886F6-46DE-B5BE-574E-2C64CCD7D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7DAB9-156A-E2C7-4836-7CDEB70AE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F6B9DE-396A-43DA-6A5B-FE029AF9CF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92BEF9-E155-3255-2A6B-33B82DE0B5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5EEAFD-FE95-CB37-0E39-2A3A09653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A8B8C4-E993-AA10-04B3-3C3BF0453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0EB543-4E98-E22A-5615-8BB699C1C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43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C4FA-8AF8-4CD0-C296-8F907636F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FECF2E-208A-8CE2-704D-B9981014D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87FFB-9A3A-7FD4-6321-895EB225B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673E88-FEEC-603A-5EF9-EB50F21A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176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AA495F-305D-7E6E-BC4A-53B14FEB6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45D44E-00DA-C17D-65F0-CBBE372A9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56A21D-0605-C358-8979-C11BA9C6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932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F8CA1-320C-07F9-65AE-11A3E318F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6FBD2-AA27-5667-738D-113228A4E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63AC57-CFD2-D0DB-E2B5-14EF64FEA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DD02B4-6747-AF83-F096-6B0CF0D6B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19486E-671D-3848-0A76-074BD56DA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AF5F4-29A9-3CD7-BADB-1D61EF33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65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20B01-5FF8-4EF0-F813-0C09C313E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07F80-1ED1-71AD-8E39-74E0C58327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D3F856-78C1-4708-3398-84BE9463E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C844B-1B27-4986-839B-A161CA36C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537BE-B461-E477-8C67-632478133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A8305A-BE2D-7A99-7225-2AC181209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90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F9F6B3-D344-4029-7074-7DAFE1D51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EE382-096A-4928-0380-6989D3B84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E0890-E171-EEB3-7321-2461E43A34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138DB-7070-7F41-B1E3-44C034B610E9}" type="datetimeFigureOut">
              <a:rPr lang="en-US" smtClean="0"/>
              <a:t>1/1/26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2A982-86F0-6594-EC26-00E23680E0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DA5E5-084E-9B15-6F52-8A94E11BD6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454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21.png"/><Relationship Id="rId4" Type="http://schemas.openxmlformats.org/officeDocument/2006/relationships/customXml" Target="../ink/ink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customXml" Target="../ink/ink2.xml"/><Relationship Id="rId5" Type="http://schemas.openxmlformats.org/officeDocument/2006/relationships/image" Target="../media/image16.png"/><Relationship Id="rId4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3FA9A-50F5-C880-104C-403C21B855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Spatial Proteomics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611D2C-6994-BED3-ED24-8746823184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Prof. Jean Fan</a:t>
            </a:r>
          </a:p>
        </p:txBody>
      </p:sp>
    </p:spTree>
    <p:extLst>
      <p:ext uri="{BB962C8B-B14F-4D97-AF65-F5344CB8AC3E}">
        <p14:creationId xmlns:p14="http://schemas.microsoft.com/office/powerpoint/2010/main" val="1984882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75E8-94C4-F845-807B-0C7FDD272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antibodies? How are they made?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F5D23-E32A-3849-B35A-315AFBD65C74}"/>
              </a:ext>
            </a:extLst>
          </p:cNvPr>
          <p:cNvSpPr txBox="1"/>
          <p:nvPr/>
        </p:nvSpPr>
        <p:spPr>
          <a:xfrm>
            <a:off x="210553" y="6308209"/>
            <a:ext cx="8524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blog.addgene.org</a:t>
            </a:r>
            <a:r>
              <a:rPr lang="en-US" dirty="0"/>
              <a:t>/antibodies-101-monoclonal-antibodies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0C08AA62-6AB3-5941-A04C-07D14536D5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224" y="2891554"/>
            <a:ext cx="2675021" cy="244896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8B78E7-6E41-7F4A-9AEF-4410A6F237A7}"/>
              </a:ext>
            </a:extLst>
          </p:cNvPr>
          <p:cNvSpPr txBox="1"/>
          <p:nvPr/>
        </p:nvSpPr>
        <p:spPr>
          <a:xfrm>
            <a:off x="3964775" y="2095607"/>
            <a:ext cx="4262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1970s (Nobel Prize of 1984)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10B1A558-29B0-9F4C-AC9F-1D795C493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014" y="2921652"/>
            <a:ext cx="8313772" cy="263504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DA22443-036A-B31F-78E3-CDE2FA8391BD}"/>
                  </a:ext>
                </a:extLst>
              </p14:cNvPr>
              <p14:cNvContentPartPr/>
              <p14:nvPr/>
            </p14:nvContentPartPr>
            <p14:xfrm>
              <a:off x="2817720" y="2902680"/>
              <a:ext cx="6925680" cy="2356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DA22443-036A-B31F-78E3-CDE2FA8391B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08360" y="2893320"/>
                <a:ext cx="6944400" cy="237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629A350-205F-528B-2412-F4CC19B06570}"/>
                  </a:ext>
                </a:extLst>
              </p14:cNvPr>
              <p14:cNvContentPartPr/>
              <p14:nvPr/>
            </p14:nvContentPartPr>
            <p14:xfrm>
              <a:off x="846720" y="3471120"/>
              <a:ext cx="2095920" cy="1202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629A350-205F-528B-2412-F4CC19B0657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0520" y="3454920"/>
                <a:ext cx="2128320" cy="15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0109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6953-712E-5840-9197-ADDD8F5A7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CODEX (</a:t>
            </a:r>
            <a:r>
              <a:rPr lang="en-US" u="sng" dirty="0"/>
              <a:t>CO</a:t>
            </a:r>
            <a:r>
              <a:rPr lang="en-US" dirty="0"/>
              <a:t>-</a:t>
            </a:r>
            <a:r>
              <a:rPr lang="en-US" u="sng" dirty="0"/>
              <a:t>D</a:t>
            </a:r>
            <a:r>
              <a:rPr lang="en-US" dirty="0"/>
              <a:t>etection by </a:t>
            </a:r>
            <a:r>
              <a:rPr lang="en-US" dirty="0" err="1"/>
              <a:t>ind</a:t>
            </a:r>
            <a:r>
              <a:rPr lang="en-US" u="sng" dirty="0" err="1"/>
              <a:t>EX</a:t>
            </a:r>
            <a:r>
              <a:rPr lang="en-US" dirty="0" err="1"/>
              <a:t>ing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E787B6-C1C1-3743-9629-F974856934EF}"/>
              </a:ext>
            </a:extLst>
          </p:cNvPr>
          <p:cNvSpPr txBox="1"/>
          <p:nvPr/>
        </p:nvSpPr>
        <p:spPr>
          <a:xfrm>
            <a:off x="0" y="6338986"/>
            <a:ext cx="2293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Dr. Gary Nolan at Stanford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B759F9-8C8D-044E-A621-61B87125E6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94" r="19617" b="63541"/>
          <a:stretch/>
        </p:blipFill>
        <p:spPr>
          <a:xfrm>
            <a:off x="4182256" y="1870570"/>
            <a:ext cx="5201587" cy="35948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5C8EE0-D065-D04B-8E90-2AD78E39AC15}"/>
              </a:ext>
            </a:extLst>
          </p:cNvPr>
          <p:cNvSpPr txBox="1"/>
          <p:nvPr/>
        </p:nvSpPr>
        <p:spPr>
          <a:xfrm>
            <a:off x="0" y="6549953"/>
            <a:ext cx="2454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Black, </a:t>
            </a:r>
            <a:r>
              <a:rPr lang="en-US" sz="1400" i="1" dirty="0"/>
              <a:t>et al</a:t>
            </a:r>
            <a:r>
              <a:rPr lang="en-US" sz="1400" dirty="0"/>
              <a:t>. </a:t>
            </a:r>
            <a:r>
              <a:rPr lang="en-US" sz="1400" i="1" dirty="0"/>
              <a:t>Nat </a:t>
            </a:r>
            <a:r>
              <a:rPr lang="en-US" sz="1400" i="1" dirty="0" err="1"/>
              <a:t>Protoc</a:t>
            </a:r>
            <a:r>
              <a:rPr lang="en-US" sz="1400" i="1" dirty="0"/>
              <a:t> </a:t>
            </a:r>
            <a:r>
              <a:rPr lang="en-US" sz="1400" dirty="0"/>
              <a:t>2021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7C4A4B-542F-744C-987C-BFD950E6F768}"/>
              </a:ext>
            </a:extLst>
          </p:cNvPr>
          <p:cNvSpPr/>
          <p:nvPr/>
        </p:nvSpPr>
        <p:spPr>
          <a:xfrm>
            <a:off x="2893102" y="2188564"/>
            <a:ext cx="1843790" cy="147942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60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6953-712E-5840-9197-ADDD8F5A7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CODEX (</a:t>
            </a:r>
            <a:r>
              <a:rPr lang="en-US" u="sng" dirty="0"/>
              <a:t>CO</a:t>
            </a:r>
            <a:r>
              <a:rPr lang="en-US" dirty="0"/>
              <a:t>-</a:t>
            </a:r>
            <a:r>
              <a:rPr lang="en-US" u="sng" dirty="0"/>
              <a:t>D</a:t>
            </a:r>
            <a:r>
              <a:rPr lang="en-US" dirty="0"/>
              <a:t>etection by </a:t>
            </a:r>
            <a:r>
              <a:rPr lang="en-US" dirty="0" err="1"/>
              <a:t>ind</a:t>
            </a:r>
            <a:r>
              <a:rPr lang="en-US" u="sng" dirty="0" err="1"/>
              <a:t>EX</a:t>
            </a:r>
            <a:r>
              <a:rPr lang="en-US" dirty="0" err="1"/>
              <a:t>ing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E787B6-C1C1-3743-9629-F974856934EF}"/>
              </a:ext>
            </a:extLst>
          </p:cNvPr>
          <p:cNvSpPr txBox="1"/>
          <p:nvPr/>
        </p:nvSpPr>
        <p:spPr>
          <a:xfrm>
            <a:off x="0" y="6338986"/>
            <a:ext cx="2293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Dr. Gary Nolan at Stanford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B759F9-8C8D-044E-A621-61B87125E6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60" t="36184" r="277" b="29161"/>
          <a:stretch/>
        </p:blipFill>
        <p:spPr>
          <a:xfrm>
            <a:off x="778637" y="2461189"/>
            <a:ext cx="10575163" cy="24499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5C8EE0-D065-D04B-8E90-2AD78E39AC15}"/>
              </a:ext>
            </a:extLst>
          </p:cNvPr>
          <p:cNvSpPr txBox="1"/>
          <p:nvPr/>
        </p:nvSpPr>
        <p:spPr>
          <a:xfrm>
            <a:off x="0" y="6549953"/>
            <a:ext cx="2454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Black, </a:t>
            </a:r>
            <a:r>
              <a:rPr lang="en-US" sz="1400" i="1" dirty="0"/>
              <a:t>et al</a:t>
            </a:r>
            <a:r>
              <a:rPr lang="en-US" sz="1400" dirty="0"/>
              <a:t>. </a:t>
            </a:r>
            <a:r>
              <a:rPr lang="en-US" sz="1400" i="1" dirty="0"/>
              <a:t>Nat </a:t>
            </a:r>
            <a:r>
              <a:rPr lang="en-US" sz="1400" i="1" dirty="0" err="1"/>
              <a:t>Protoc</a:t>
            </a:r>
            <a:r>
              <a:rPr lang="en-US" sz="1400" i="1" dirty="0"/>
              <a:t> </a:t>
            </a:r>
            <a:r>
              <a:rPr lang="en-US" sz="1400" dirty="0"/>
              <a:t>2021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C1F630-E221-2C47-A324-607727D2FDF7}"/>
              </a:ext>
            </a:extLst>
          </p:cNvPr>
          <p:cNvSpPr/>
          <p:nvPr/>
        </p:nvSpPr>
        <p:spPr>
          <a:xfrm>
            <a:off x="533865" y="3118543"/>
            <a:ext cx="705999" cy="56761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FA7CB97-7CAB-9BC8-5458-13F965F95C01}"/>
                  </a:ext>
                </a:extLst>
              </p14:cNvPr>
              <p14:cNvContentPartPr/>
              <p14:nvPr/>
            </p14:nvContentPartPr>
            <p14:xfrm>
              <a:off x="8733240" y="2541240"/>
              <a:ext cx="487440" cy="13719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FA7CB97-7CAB-9BC8-5458-13F965F95C0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23880" y="2531880"/>
                <a:ext cx="506160" cy="139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5621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6953-712E-5840-9197-ADDD8F5A7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CODEX (</a:t>
            </a:r>
            <a:r>
              <a:rPr lang="en-US" u="sng" dirty="0"/>
              <a:t>CO</a:t>
            </a:r>
            <a:r>
              <a:rPr lang="en-US" dirty="0"/>
              <a:t>-</a:t>
            </a:r>
            <a:r>
              <a:rPr lang="en-US" u="sng" dirty="0"/>
              <a:t>D</a:t>
            </a:r>
            <a:r>
              <a:rPr lang="en-US" dirty="0"/>
              <a:t>etection by </a:t>
            </a:r>
            <a:r>
              <a:rPr lang="en-US" dirty="0" err="1"/>
              <a:t>ind</a:t>
            </a:r>
            <a:r>
              <a:rPr lang="en-US" u="sng" dirty="0" err="1"/>
              <a:t>EX</a:t>
            </a:r>
            <a:r>
              <a:rPr lang="en-US" dirty="0" err="1"/>
              <a:t>ing</a:t>
            </a:r>
            <a:r>
              <a:rPr lang="en-US" dirty="0"/>
              <a:t>)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781BBCF-C76D-994C-B16E-038D3D7FEB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878" b="57546"/>
          <a:stretch/>
        </p:blipFill>
        <p:spPr>
          <a:xfrm>
            <a:off x="1056046" y="1863249"/>
            <a:ext cx="9634608" cy="3115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562FDE-48FD-9844-A558-E77FDDF074CF}"/>
              </a:ext>
            </a:extLst>
          </p:cNvPr>
          <p:cNvSpPr txBox="1"/>
          <p:nvPr/>
        </p:nvSpPr>
        <p:spPr>
          <a:xfrm>
            <a:off x="0" y="6550223"/>
            <a:ext cx="4591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Akoya. Technical Note. Validation of CODEX Antibodies</a:t>
            </a:r>
          </a:p>
        </p:txBody>
      </p:sp>
    </p:spTree>
    <p:extLst>
      <p:ext uri="{BB962C8B-B14F-4D97-AF65-F5344CB8AC3E}">
        <p14:creationId xmlns:p14="http://schemas.microsoft.com/office/powerpoint/2010/main" val="402055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6953-712E-5840-9197-ADDD8F5A7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CODEX (</a:t>
            </a:r>
            <a:r>
              <a:rPr lang="en-US" u="sng" dirty="0"/>
              <a:t>CO</a:t>
            </a:r>
            <a:r>
              <a:rPr lang="en-US" dirty="0"/>
              <a:t>-</a:t>
            </a:r>
            <a:r>
              <a:rPr lang="en-US" u="sng" dirty="0"/>
              <a:t>D</a:t>
            </a:r>
            <a:r>
              <a:rPr lang="en-US" dirty="0"/>
              <a:t>etection by </a:t>
            </a:r>
            <a:r>
              <a:rPr lang="en-US" dirty="0" err="1"/>
              <a:t>ind</a:t>
            </a:r>
            <a:r>
              <a:rPr lang="en-US" u="sng" dirty="0" err="1"/>
              <a:t>EX</a:t>
            </a:r>
            <a:r>
              <a:rPr lang="en-US" dirty="0" err="1"/>
              <a:t>ing</a:t>
            </a:r>
            <a:r>
              <a:rPr lang="en-US" dirty="0"/>
              <a:t>)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781BBCF-C76D-994C-B16E-038D3D7FEB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366"/>
          <a:stretch/>
        </p:blipFill>
        <p:spPr>
          <a:xfrm>
            <a:off x="1056046" y="1863249"/>
            <a:ext cx="9634608" cy="40498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562FDE-48FD-9844-A558-E77FDDF074CF}"/>
              </a:ext>
            </a:extLst>
          </p:cNvPr>
          <p:cNvSpPr txBox="1"/>
          <p:nvPr/>
        </p:nvSpPr>
        <p:spPr>
          <a:xfrm>
            <a:off x="0" y="6550223"/>
            <a:ext cx="4591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Akoya. Technical Note. Validation of CODEX Antibodies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29D55-CC16-7142-8800-41277DCE4E31}"/>
              </a:ext>
            </a:extLst>
          </p:cNvPr>
          <p:cNvSpPr txBox="1"/>
          <p:nvPr/>
        </p:nvSpPr>
        <p:spPr>
          <a:xfrm>
            <a:off x="9606257" y="3566457"/>
            <a:ext cx="1361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~40 proteins</a:t>
            </a:r>
          </a:p>
        </p:txBody>
      </p:sp>
    </p:spTree>
    <p:extLst>
      <p:ext uri="{BB962C8B-B14F-4D97-AF65-F5344CB8AC3E}">
        <p14:creationId xmlns:p14="http://schemas.microsoft.com/office/powerpoint/2010/main" val="3467464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724D5-CFCB-5D4C-AC3A-98F922CE2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989BB-AA95-324A-8E1C-ED04568B3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 to measure 18 proteins in a tissue</a:t>
            </a:r>
          </a:p>
          <a:p>
            <a:r>
              <a:rPr lang="en-US" dirty="0"/>
              <a:t>Using CODEX with 3 colors, we can measure 3 proteins in each imaging round</a:t>
            </a:r>
          </a:p>
          <a:p>
            <a:r>
              <a:rPr lang="en-US" dirty="0"/>
              <a:t>How many rounds of imaging do we need to image all 18 proteins?</a:t>
            </a:r>
          </a:p>
        </p:txBody>
      </p:sp>
    </p:spTree>
    <p:extLst>
      <p:ext uri="{BB962C8B-B14F-4D97-AF65-F5344CB8AC3E}">
        <p14:creationId xmlns:p14="http://schemas.microsoft.com/office/powerpoint/2010/main" val="3027174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724D5-CFCB-5D4C-AC3A-98F922CE2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989BB-AA95-324A-8E1C-ED04568B3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Recall: multiplexed </a:t>
            </a:r>
            <a:r>
              <a:rPr lang="en-US" dirty="0" err="1"/>
              <a:t>smFISH</a:t>
            </a:r>
            <a:r>
              <a:rPr lang="en-US" dirty="0"/>
              <a:t> </a:t>
            </a:r>
            <a:r>
              <a:rPr lang="en-US" dirty="0" err="1"/>
              <a:t>useds</a:t>
            </a:r>
            <a:r>
              <a:rPr lang="en-US" dirty="0"/>
              <a:t> a multiplexing scheme to increase the number of different genes that can be measured</a:t>
            </a:r>
          </a:p>
          <a:p>
            <a:r>
              <a:rPr lang="en-US" dirty="0"/>
              <a:t>Why do we not using multiplexing for proteins?</a:t>
            </a:r>
          </a:p>
        </p:txBody>
      </p:sp>
    </p:spTree>
    <p:extLst>
      <p:ext uri="{BB962C8B-B14F-4D97-AF65-F5344CB8AC3E}">
        <p14:creationId xmlns:p14="http://schemas.microsoft.com/office/powerpoint/2010/main" val="591115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779D-0007-D24F-9F7B-DB20FEF4D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some potential challenges for characterizing the proteome?</a:t>
            </a:r>
          </a:p>
        </p:txBody>
      </p:sp>
    </p:spTree>
    <p:extLst>
      <p:ext uri="{BB962C8B-B14F-4D97-AF65-F5344CB8AC3E}">
        <p14:creationId xmlns:p14="http://schemas.microsoft.com/office/powerpoint/2010/main" val="25430812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BA6BC-B3DD-D846-8C02-ADF3E27E0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Antibody titration needed to minimize non-specific binding and improve signal to noise ratio</a:t>
            </a:r>
          </a:p>
        </p:txBody>
      </p:sp>
      <p:pic>
        <p:nvPicPr>
          <p:cNvPr id="7" name="Picture 6" descr="A picture containing square&#10;&#10;Description automatically generated">
            <a:extLst>
              <a:ext uri="{FF2B5EF4-FFF2-40B4-BE49-F238E27FC236}">
                <a16:creationId xmlns:a16="http://schemas.microsoft.com/office/drawing/2014/main" id="{7456FB7E-6B19-9742-BAF6-23291AB58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1482" y="3482934"/>
            <a:ext cx="4252888" cy="2317788"/>
          </a:xfrm>
          <a:prstGeom prst="rect">
            <a:avLst/>
          </a:prstGeom>
        </p:spPr>
      </p:pic>
      <p:pic>
        <p:nvPicPr>
          <p:cNvPr id="9" name="Picture 8" descr="A picture containing qr code&#10;&#10;Description automatically generated">
            <a:extLst>
              <a:ext uri="{FF2B5EF4-FFF2-40B4-BE49-F238E27FC236}">
                <a16:creationId xmlns:a16="http://schemas.microsoft.com/office/drawing/2014/main" id="{0DEFD698-A5E1-6141-9C7B-630E77146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672" y="3482934"/>
            <a:ext cx="4361196" cy="24188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8743FBD-5CA5-714F-A144-68A625376869}"/>
              </a:ext>
            </a:extLst>
          </p:cNvPr>
          <p:cNvSpPr txBox="1"/>
          <p:nvPr/>
        </p:nvSpPr>
        <p:spPr>
          <a:xfrm>
            <a:off x="2803033" y="3113602"/>
            <a:ext cx="1287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Antibody 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B31A4-03C1-DC4A-8A4C-685E5EEFA206}"/>
              </a:ext>
            </a:extLst>
          </p:cNvPr>
          <p:cNvSpPr txBox="1"/>
          <p:nvPr/>
        </p:nvSpPr>
        <p:spPr>
          <a:xfrm>
            <a:off x="7744127" y="3113602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Antibody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5815B5-AA9A-9847-AD9C-3D83524A0D38}"/>
              </a:ext>
            </a:extLst>
          </p:cNvPr>
          <p:cNvSpPr txBox="1"/>
          <p:nvPr/>
        </p:nvSpPr>
        <p:spPr>
          <a:xfrm>
            <a:off x="1093518" y="1940480"/>
            <a:ext cx="9410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positive test tissue, maximize signal-to-noise ratio (SNR) and average signal.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threshold is set for both signal and noise.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binary map is used to confirm that pixels associated with signal and noise</a:t>
            </a:r>
          </a:p>
        </p:txBody>
      </p:sp>
    </p:spTree>
    <p:extLst>
      <p:ext uri="{BB962C8B-B14F-4D97-AF65-F5344CB8AC3E}">
        <p14:creationId xmlns:p14="http://schemas.microsoft.com/office/powerpoint/2010/main" val="852981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8CFA5-918C-5D4F-8343-8E3020346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Antibodies may interfere with each other (steric hindrance)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23A63-78F4-3848-9970-E6646FE57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4974" cy="43513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Even if it works well by itself, it may not give the same performance when used in combination with others. Therefore need to test:</a:t>
            </a:r>
          </a:p>
          <a:p>
            <a:pPr marL="457200" lvl="1" indent="0">
              <a:buNone/>
            </a:pPr>
            <a:r>
              <a:rPr lang="en-US" dirty="0"/>
              <a:t> </a:t>
            </a:r>
          </a:p>
          <a:p>
            <a:pPr marL="914400" lvl="1" indent="-457200">
              <a:buAutoNum type="arabicPeriod"/>
            </a:pPr>
            <a:r>
              <a:rPr lang="en-US" dirty="0"/>
              <a:t>Individually </a:t>
            </a:r>
          </a:p>
          <a:p>
            <a:pPr marL="914400" lvl="1" indent="-457200">
              <a:buAutoNum type="arabicPeriod"/>
            </a:pPr>
            <a:r>
              <a:rPr lang="en-US" dirty="0"/>
              <a:t>In the presence of a few other antibodies (positive and negative counterstains) </a:t>
            </a:r>
          </a:p>
          <a:p>
            <a:pPr marL="914400" lvl="1" indent="-457200">
              <a:buAutoNum type="arabicPeriod"/>
            </a:pPr>
            <a:r>
              <a:rPr lang="en-US" dirty="0"/>
              <a:t>In the presence of many other antibodies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E397A-B28F-C047-8B2C-732FE67C0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007548"/>
            <a:ext cx="5493026" cy="16653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30586E-B89E-D746-B63B-2A10ECF0861C}"/>
              </a:ext>
            </a:extLst>
          </p:cNvPr>
          <p:cNvSpPr txBox="1"/>
          <p:nvPr/>
        </p:nvSpPr>
        <p:spPr>
          <a:xfrm>
            <a:off x="6907696" y="172575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2E4278-6EC4-2843-8418-BB810B43C569}"/>
              </a:ext>
            </a:extLst>
          </p:cNvPr>
          <p:cNvSpPr txBox="1"/>
          <p:nvPr/>
        </p:nvSpPr>
        <p:spPr>
          <a:xfrm>
            <a:off x="8741867" y="1690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55E9E-7B8D-D149-9CCB-498822AB6FA8}"/>
              </a:ext>
            </a:extLst>
          </p:cNvPr>
          <p:cNvSpPr txBox="1"/>
          <p:nvPr/>
        </p:nvSpPr>
        <p:spPr>
          <a:xfrm>
            <a:off x="10425195" y="16937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38D41C-F748-4142-9DAD-91F5B78EF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36744"/>
            <a:ext cx="5573835" cy="162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77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DD9A8-730C-8C0E-C8AB-5968494D6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12DC4-FF74-2B7C-87CD-827D0E96D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C7C3E-1472-B5FE-74E0-E667EEC3B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about spatial proteomics</a:t>
            </a:r>
          </a:p>
          <a:p>
            <a:r>
              <a:rPr lang="en-US" dirty="0"/>
              <a:t>Analyze and visualize a new spatial proteomics dataset together</a:t>
            </a:r>
          </a:p>
        </p:txBody>
      </p:sp>
    </p:spTree>
    <p:extLst>
      <p:ext uri="{BB962C8B-B14F-4D97-AF65-F5344CB8AC3E}">
        <p14:creationId xmlns:p14="http://schemas.microsoft.com/office/powerpoint/2010/main" val="2699403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C551A-794D-9E42-8716-74C9BFE6B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Antibodies for proteins of interest may not be available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B7D500-AD9B-DC4A-B64F-DD9DDAF81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539" y="2199172"/>
            <a:ext cx="3808731" cy="4397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A97113-F246-9D41-AF57-9A0AEC1932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184039"/>
            <a:ext cx="3505200" cy="44124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3C410B-7AC3-8343-916F-37586685D304}"/>
              </a:ext>
            </a:extLst>
          </p:cNvPr>
          <p:cNvSpPr txBox="1"/>
          <p:nvPr/>
        </p:nvSpPr>
        <p:spPr>
          <a:xfrm>
            <a:off x="838200" y="1766047"/>
            <a:ext cx="3495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 30 approved (work well together)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00BF4A-47BD-D14E-BC6F-5D88B18DE8F3}"/>
              </a:ext>
            </a:extLst>
          </p:cNvPr>
          <p:cNvSpPr txBox="1"/>
          <p:nvPr/>
        </p:nvSpPr>
        <p:spPr>
          <a:xfrm>
            <a:off x="4654241" y="1766047"/>
            <a:ext cx="4883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 300 screened (unclear if will work well together)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D70F4F-B904-7040-AC6E-7070EBA93761}"/>
              </a:ext>
            </a:extLst>
          </p:cNvPr>
          <p:cNvSpPr txBox="1"/>
          <p:nvPr/>
        </p:nvSpPr>
        <p:spPr>
          <a:xfrm>
            <a:off x="9171806" y="2456795"/>
            <a:ext cx="265443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How many different proteins are in the proteome?</a:t>
            </a:r>
          </a:p>
          <a:p>
            <a:r>
              <a:rPr lang="en-US" sz="2800" b="1" dirty="0"/>
              <a:t>(on the order of)</a:t>
            </a:r>
          </a:p>
          <a:p>
            <a:endParaRPr lang="en-US" sz="2800" b="1" dirty="0"/>
          </a:p>
          <a:p>
            <a:r>
              <a:rPr lang="en-US" sz="2800" b="1" dirty="0"/>
              <a:t>Recall we have ~20k different RNAs</a:t>
            </a: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899557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B34E0-4AAC-2AE8-85CB-A4BE3E8F1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6455C-0712-ED6C-5BF2-B02CA87F2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54040" cy="4351338"/>
          </a:xfrm>
        </p:spPr>
        <p:txBody>
          <a:bodyPr>
            <a:noAutofit/>
          </a:bodyPr>
          <a:lstStyle/>
          <a:p>
            <a:r>
              <a:rPr lang="en-US" sz="2100" dirty="0" err="1"/>
              <a:t>GeneA</a:t>
            </a:r>
            <a:r>
              <a:rPr lang="en-US" sz="2100" dirty="0"/>
              <a:t> and </a:t>
            </a:r>
            <a:r>
              <a:rPr lang="en-US" sz="2100" dirty="0" err="1"/>
              <a:t>GeneB</a:t>
            </a:r>
            <a:r>
              <a:rPr lang="en-US" sz="2100" dirty="0"/>
              <a:t> are upregulated in microglia, Prof. Fan’s cell-type of interest</a:t>
            </a:r>
          </a:p>
          <a:p>
            <a:r>
              <a:rPr lang="en-US" sz="2100" dirty="0" err="1"/>
              <a:t>GeneA</a:t>
            </a:r>
            <a:r>
              <a:rPr lang="en-US" sz="2100" dirty="0"/>
              <a:t> encodes for a secreted protein </a:t>
            </a:r>
            <a:r>
              <a:rPr lang="en-US" sz="2100" dirty="0" err="1"/>
              <a:t>ProteinA</a:t>
            </a:r>
            <a:endParaRPr lang="en-US" sz="2100" dirty="0"/>
          </a:p>
          <a:p>
            <a:r>
              <a:rPr lang="en-US" sz="2100" dirty="0" err="1"/>
              <a:t>GeneB</a:t>
            </a:r>
            <a:r>
              <a:rPr lang="en-US" sz="2100" dirty="0"/>
              <a:t> encodes for a nuclear protein </a:t>
            </a:r>
            <a:r>
              <a:rPr lang="en-US" sz="2100" dirty="0" err="1"/>
              <a:t>ProteinB</a:t>
            </a:r>
            <a:endParaRPr lang="en-US" sz="2100" dirty="0"/>
          </a:p>
          <a:p>
            <a:r>
              <a:rPr lang="en-US" sz="2100" dirty="0"/>
              <a:t>Good antibodies are available for both proteins</a:t>
            </a:r>
          </a:p>
          <a:p>
            <a:r>
              <a:rPr lang="en-US" sz="2100" dirty="0"/>
              <a:t>Prof. Fan wants to stain for one of these proteins to identify microglia in the brain and study their spatial organization </a:t>
            </a:r>
          </a:p>
          <a:p>
            <a:r>
              <a:rPr lang="en-US" sz="2100" dirty="0"/>
              <a:t>Which protein should she stain for and why?</a:t>
            </a:r>
          </a:p>
        </p:txBody>
      </p:sp>
    </p:spTree>
    <p:extLst>
      <p:ext uri="{BB962C8B-B14F-4D97-AF65-F5344CB8AC3E}">
        <p14:creationId xmlns:p14="http://schemas.microsoft.com/office/powerpoint/2010/main" val="2179155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munohistochemistry - Wikipedia">
            <a:extLst>
              <a:ext uri="{FF2B5EF4-FFF2-40B4-BE49-F238E27FC236}">
                <a16:creationId xmlns:a16="http://schemas.microsoft.com/office/drawing/2014/main" id="{2B4983E2-0708-26C3-C3DF-5ED6ABFB6ED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255" y="686473"/>
            <a:ext cx="7077489" cy="548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196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8A67B-C41D-C04F-A9CD-C8CCBE14A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HW5 – analyze a CODEX dataset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CB996ED-CE04-4444-B7E2-ADBC4AFA0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404040"/>
                </a:solidFill>
              </a:rPr>
              <a:t>Perform a full analysis (quality control, dimensionality reduction, </a:t>
            </a:r>
            <a:r>
              <a:rPr lang="en-US" sz="1800" dirty="0" err="1">
                <a:solidFill>
                  <a:srgbClr val="404040"/>
                </a:solidFill>
              </a:rPr>
              <a:t>kmeans</a:t>
            </a:r>
            <a:r>
              <a:rPr lang="en-US" sz="1800" dirty="0">
                <a:solidFill>
                  <a:srgbClr val="404040"/>
                </a:solidFill>
              </a:rPr>
              <a:t> clustering, differential expression analysis) on your data. Your goal is to figure out what tissue structure is represented in the CODEX data. Options include: (1) Artery/Vein, (2) White pulp, (3) Red pulp, (4) Capsule/Trabecula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>
              <a:solidFill>
                <a:srgbClr val="40404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404040"/>
                </a:solidFill>
              </a:rPr>
              <a:t>You will need to visualize and interpret at least two cell-types. Create a data visualization and write a description to convince me that your interpretation is correct.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>
              <a:solidFill>
                <a:srgbClr val="40404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404040"/>
                </a:solidFill>
              </a:rPr>
              <a:t>Your description should reference papers and content that allowed you to interpret your cell clusters as a particular cell-types. You must provide attribution to external resources referenced. Links are fine; formatted references are not required.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>
              <a:solidFill>
                <a:srgbClr val="40404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404040"/>
                </a:solidFill>
              </a:rPr>
              <a:t>You must include the entire code you used to generate the figure so that it can be reproduced. </a:t>
            </a:r>
          </a:p>
        </p:txBody>
      </p:sp>
    </p:spTree>
    <p:extLst>
      <p:ext uri="{BB962C8B-B14F-4D97-AF65-F5344CB8AC3E}">
        <p14:creationId xmlns:p14="http://schemas.microsoft.com/office/powerpoint/2010/main" val="3486928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4C9DD-D3C6-EF47-BC93-F581FDD96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protein?</a:t>
            </a:r>
          </a:p>
        </p:txBody>
      </p:sp>
    </p:spTree>
    <p:extLst>
      <p:ext uri="{BB962C8B-B14F-4D97-AF65-F5344CB8AC3E}">
        <p14:creationId xmlns:p14="http://schemas.microsoft.com/office/powerpoint/2010/main" val="2952687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D1B19-B32E-424E-AF97-742A1C6F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detect proteins?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7B1EFA-D2E7-0E49-BD58-49F0BB9E4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869" y="1980021"/>
            <a:ext cx="3810000" cy="4356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EAFAF0-655B-904C-9D3C-21EFFB389469}"/>
              </a:ext>
            </a:extLst>
          </p:cNvPr>
          <p:cNvSpPr txBox="1"/>
          <p:nvPr/>
        </p:nvSpPr>
        <p:spPr>
          <a:xfrm>
            <a:off x="3577046" y="2052443"/>
            <a:ext cx="1274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Protein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264444-2782-E64F-ACDD-E9BD4F2BE9E1}"/>
              </a:ext>
            </a:extLst>
          </p:cNvPr>
          <p:cNvSpPr txBox="1"/>
          <p:nvPr/>
        </p:nvSpPr>
        <p:spPr>
          <a:xfrm>
            <a:off x="7491549" y="3460639"/>
            <a:ext cx="371479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Epitope</a:t>
            </a:r>
          </a:p>
          <a:p>
            <a:r>
              <a:rPr lang="en-US" sz="2800" b="1" dirty="0"/>
              <a:t>(antigenic determinant)</a:t>
            </a:r>
          </a:p>
        </p:txBody>
      </p:sp>
    </p:spTree>
    <p:extLst>
      <p:ext uri="{BB962C8B-B14F-4D97-AF65-F5344CB8AC3E}">
        <p14:creationId xmlns:p14="http://schemas.microsoft.com/office/powerpoint/2010/main" val="970905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D1B19-B32E-424E-AF97-742A1C6F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Protein epitopes can be identified with antibodies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078127-42E4-0143-971E-CEDB01786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869" y="1980021"/>
            <a:ext cx="3810000" cy="4356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E778F9-2A7F-C24D-938F-42DC9824B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95101">
            <a:off x="7901776" y="1946845"/>
            <a:ext cx="2833529" cy="29643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4A24FE-D241-264E-8425-FF2EC0D5086E}"/>
              </a:ext>
            </a:extLst>
          </p:cNvPr>
          <p:cNvSpPr txBox="1"/>
          <p:nvPr/>
        </p:nvSpPr>
        <p:spPr>
          <a:xfrm>
            <a:off x="7543801" y="5189377"/>
            <a:ext cx="30362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(primary) Antibody</a:t>
            </a:r>
          </a:p>
        </p:txBody>
      </p:sp>
    </p:spTree>
    <p:extLst>
      <p:ext uri="{BB962C8B-B14F-4D97-AF65-F5344CB8AC3E}">
        <p14:creationId xmlns:p14="http://schemas.microsoft.com/office/powerpoint/2010/main" val="1890927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61A9-E60D-F142-BCB4-C93BBEE7D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Ex. Immunofluorescence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3F5DFB-821A-EB49-B775-6052176828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7829"/>
          <a:stretch/>
        </p:blipFill>
        <p:spPr>
          <a:xfrm>
            <a:off x="2726391" y="1690688"/>
            <a:ext cx="7599830" cy="484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363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351E3-B631-6440-A534-577391CA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5689C-AF99-F741-A542-D713FDAEA6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F04C54-1EF5-F240-8ACB-127A360A1B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b="1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06BC26-A54E-3B46-8926-9637B91D30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953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46CA17-C635-614C-A3B4-62DD8D628C14}"/>
              </a:ext>
            </a:extLst>
          </p:cNvPr>
          <p:cNvSpPr/>
          <p:nvPr/>
        </p:nvSpPr>
        <p:spPr>
          <a:xfrm>
            <a:off x="263387" y="180459"/>
            <a:ext cx="63312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https://</a:t>
            </a:r>
            <a:r>
              <a:rPr lang="en-US" b="1" dirty="0" err="1">
                <a:solidFill>
                  <a:schemeClr val="bg1"/>
                </a:solidFill>
              </a:rPr>
              <a:t>www.cell.com</a:t>
            </a:r>
            <a:r>
              <a:rPr lang="en-US" b="1" dirty="0">
                <a:solidFill>
                  <a:schemeClr val="bg1"/>
                </a:solidFill>
              </a:rPr>
              <a:t>/</a:t>
            </a:r>
            <a:r>
              <a:rPr lang="en-US" b="1" dirty="0" err="1">
                <a:solidFill>
                  <a:schemeClr val="bg1"/>
                </a:solidFill>
              </a:rPr>
              <a:t>pictureshow</a:t>
            </a:r>
            <a:r>
              <a:rPr lang="en-US" b="1" dirty="0">
                <a:solidFill>
                  <a:schemeClr val="bg1"/>
                </a:solidFill>
              </a:rPr>
              <a:t>/immunofluorescence-ii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B33EFD-3B88-4B45-BF1D-5B11E7913B36}"/>
              </a:ext>
            </a:extLst>
          </p:cNvPr>
          <p:cNvSpPr/>
          <p:nvPr/>
        </p:nvSpPr>
        <p:spPr>
          <a:xfrm>
            <a:off x="8495211" y="154333"/>
            <a:ext cx="3581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  <a:latin typeface="Helvetica" pitchFamily="2" charset="0"/>
              </a:rPr>
              <a:t>Vimentin (yellow)</a:t>
            </a:r>
          </a:p>
          <a:p>
            <a:pPr algn="r"/>
            <a:r>
              <a:rPr lang="en-US" b="1" dirty="0">
                <a:solidFill>
                  <a:schemeClr val="bg1"/>
                </a:solidFill>
                <a:latin typeface="Helvetica" pitchFamily="2" charset="0"/>
              </a:rPr>
              <a:t>N-cadherin (magenta)</a:t>
            </a:r>
          </a:p>
          <a:p>
            <a:pPr algn="r"/>
            <a:endParaRPr lang="en-US" b="1" dirty="0">
              <a:solidFill>
                <a:schemeClr val="bg1"/>
              </a:solidFill>
              <a:latin typeface="Helvetica" pitchFamily="2" charset="0"/>
            </a:endParaRPr>
          </a:p>
          <a:p>
            <a:pPr algn="r"/>
            <a:r>
              <a:rPr lang="en-US" b="1" dirty="0" err="1">
                <a:solidFill>
                  <a:schemeClr val="bg1"/>
                </a:solidFill>
                <a:latin typeface="Helvetica" pitchFamily="2" charset="0"/>
              </a:rPr>
              <a:t>Dapi</a:t>
            </a:r>
            <a:r>
              <a:rPr lang="en-US" b="1" dirty="0">
                <a:solidFill>
                  <a:schemeClr val="bg1"/>
                </a:solidFill>
                <a:latin typeface="Helvetica" pitchFamily="2" charset="0"/>
              </a:rPr>
              <a:t> (cyan)</a:t>
            </a:r>
            <a:endParaRPr lang="en-US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364FFD5-D785-D0BC-3E06-49FD52D612B3}"/>
                  </a:ext>
                </a:extLst>
              </p14:cNvPr>
              <p14:cNvContentPartPr/>
              <p14:nvPr/>
            </p14:nvContentPartPr>
            <p14:xfrm>
              <a:off x="1411920" y="2208600"/>
              <a:ext cx="169920" cy="1688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364FFD5-D785-D0BC-3E06-49FD52D612B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2560" y="2199240"/>
                <a:ext cx="18864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4815F46-EB4D-8E98-BD14-C5BBD5F417A0}"/>
                  </a:ext>
                </a:extLst>
              </p14:cNvPr>
              <p14:cNvContentPartPr/>
              <p14:nvPr/>
            </p14:nvContentPartPr>
            <p14:xfrm>
              <a:off x="2067120" y="1558800"/>
              <a:ext cx="240480" cy="1134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4815F46-EB4D-8E98-BD14-C5BBD5F417A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50920" y="1542600"/>
                <a:ext cx="272880" cy="14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3479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75E8-94C4-F845-807B-0C7FDD272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antibodies? How are they made?</a:t>
            </a:r>
          </a:p>
        </p:txBody>
      </p:sp>
    </p:spTree>
    <p:extLst>
      <p:ext uri="{BB962C8B-B14F-4D97-AF65-F5344CB8AC3E}">
        <p14:creationId xmlns:p14="http://schemas.microsoft.com/office/powerpoint/2010/main" val="2211989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75E8-94C4-F845-807B-0C7FDD272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antibodies? How are they made?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626D8E02-47D1-9142-803D-8BD3F6BAF7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98183"/>
            <a:ext cx="8948486" cy="4463813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DF5D23-E32A-3849-B35A-315AFBD65C74}"/>
              </a:ext>
            </a:extLst>
          </p:cNvPr>
          <p:cNvSpPr txBox="1"/>
          <p:nvPr/>
        </p:nvSpPr>
        <p:spPr>
          <a:xfrm>
            <a:off x="210553" y="6308209"/>
            <a:ext cx="8524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blog.addgene.org</a:t>
            </a:r>
            <a:r>
              <a:rPr lang="en-US" dirty="0"/>
              <a:t>/antibodies-101-monoclonal-antibodies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97AD67-94A6-C942-9410-79A6682AAFD5}"/>
              </a:ext>
            </a:extLst>
          </p:cNvPr>
          <p:cNvSpPr txBox="1"/>
          <p:nvPr/>
        </p:nvSpPr>
        <p:spPr>
          <a:xfrm>
            <a:off x="9067743" y="2822148"/>
            <a:ext cx="257141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Can stop here</a:t>
            </a: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but b-cells </a:t>
            </a: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are polyclonal</a:t>
            </a: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+ don’t live long</a:t>
            </a:r>
          </a:p>
        </p:txBody>
      </p:sp>
    </p:spTree>
    <p:extLst>
      <p:ext uri="{BB962C8B-B14F-4D97-AF65-F5344CB8AC3E}">
        <p14:creationId xmlns:p14="http://schemas.microsoft.com/office/powerpoint/2010/main" val="3136588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</TotalTime>
  <Words>693</Words>
  <Application>Microsoft Macintosh PowerPoint</Application>
  <PresentationFormat>Widescreen</PresentationFormat>
  <Paragraphs>89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Helvetica</vt:lpstr>
      <vt:lpstr>Office Theme</vt:lpstr>
      <vt:lpstr>Spatial Proteomics</vt:lpstr>
      <vt:lpstr>Lesson Objectives</vt:lpstr>
      <vt:lpstr>Why protein?</vt:lpstr>
      <vt:lpstr>How can we detect proteins?</vt:lpstr>
      <vt:lpstr>Protein epitopes can be identified with antibodies </vt:lpstr>
      <vt:lpstr>Ex. Immunofluorescence</vt:lpstr>
      <vt:lpstr>PowerPoint Presentation</vt:lpstr>
      <vt:lpstr>What are antibodies? How are they made?</vt:lpstr>
      <vt:lpstr>What are antibodies? How are they made?</vt:lpstr>
      <vt:lpstr>What are antibodies? How are they made?</vt:lpstr>
      <vt:lpstr>CODEX (CO-Detection by indEXing)</vt:lpstr>
      <vt:lpstr>CODEX (CO-Detection by indEXing)</vt:lpstr>
      <vt:lpstr>CODEX (CO-Detection by indEXing)</vt:lpstr>
      <vt:lpstr>CODEX (CO-Detection by indEXing)</vt:lpstr>
      <vt:lpstr>Practice</vt:lpstr>
      <vt:lpstr>Practice</vt:lpstr>
      <vt:lpstr>What are some potential challenges for characterizing the proteome?</vt:lpstr>
      <vt:lpstr>Antibody titration needed to minimize non-specific binding and improve signal to noise ratio</vt:lpstr>
      <vt:lpstr>Antibodies may interfere with each other (steric hindrance)</vt:lpstr>
      <vt:lpstr>Antibodies for proteins of interest may not be available</vt:lpstr>
      <vt:lpstr>Practice question</vt:lpstr>
      <vt:lpstr>PowerPoint Presentation</vt:lpstr>
      <vt:lpstr>HW5 – analyze a CODEX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Proteomics</dc:title>
  <dc:creator>Jean Fan</dc:creator>
  <cp:lastModifiedBy>Jean Fan</cp:lastModifiedBy>
  <cp:revision>9</cp:revision>
  <dcterms:created xsi:type="dcterms:W3CDTF">2023-02-20T16:01:09Z</dcterms:created>
  <dcterms:modified xsi:type="dcterms:W3CDTF">2026-01-01T21:58:06Z</dcterms:modified>
</cp:coreProperties>
</file>

<file path=docProps/thumbnail.jpeg>
</file>